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6" r:id="rId4"/>
    <p:sldId id="259" r:id="rId5"/>
    <p:sldId id="268" r:id="rId6"/>
    <p:sldId id="271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784C9-C352-4A3A-AB4F-E73B7EFE7116}" type="doc">
      <dgm:prSet loTypeId="urn:microsoft.com/office/officeart/2005/8/layout/rings+Icon" loCatId="relationship" qsTypeId="urn:microsoft.com/office/officeart/2005/8/quickstyle/simple4" qsCatId="simple" csTypeId="urn:microsoft.com/office/officeart/2005/8/colors/accent2_2" csCatId="accent2" phldr="1"/>
      <dgm:spPr/>
    </dgm:pt>
    <dgm:pt modelId="{6EDA52E5-A2A7-435F-9246-0D388ED0D00A}" type="pres">
      <dgm:prSet presAssocID="{466784C9-C352-4A3A-AB4F-E73B7EFE7116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29AA74D2-84E1-48EC-8E00-BBF044D53BCE}" type="presOf" srcId="{466784C9-C352-4A3A-AB4F-E73B7EFE7116}" destId="{6EDA52E5-A2A7-435F-9246-0D388ED0D00A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5/23/2018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5/23/2018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5/23/2018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5/23/2018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5/23/2018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5/23/2018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5/23/2018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5/23/2018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5/23/2018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5/23/2018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5/23/2018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5/23/2018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sharonrooke.co.uk/store/p5/Celebrating_Satir_%282_Day_Course%29.htm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Intrapsychic Model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Virginia Satir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Sharon Rooke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Satir psychotherapist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Ukcp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psychotherapist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Nlptca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acc. Psychotherapist &amp; Supervisor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spc="300" dirty="0">
                <a:latin typeface="Calibri" panose="020F0502020204030204" pitchFamily="34" charset="0"/>
                <a:cs typeface="Calibri" panose="020F0502020204030204" pitchFamily="34" charset="0"/>
              </a:rPr>
              <a:t>Five Freedoms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72768"/>
            <a:ext cx="9509760" cy="50200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b="1" i="1" spc="300" dirty="0">
                <a:latin typeface="Calibri" panose="020F0502020204030204" pitchFamily="34" charset="0"/>
                <a:cs typeface="Calibri" panose="020F0502020204030204" pitchFamily="34" charset="0"/>
              </a:rPr>
              <a:t>The freedom to see and hear what is here</a:t>
            </a:r>
          </a:p>
          <a:p>
            <a:pPr marL="45720" indent="0" algn="ctr">
              <a:buNone/>
            </a:pP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Instead of what should be, what was, or what will be</a:t>
            </a:r>
          </a:p>
          <a:p>
            <a:pPr marL="45720" indent="0" algn="ctr">
              <a:buNone/>
            </a:pPr>
            <a:r>
              <a:rPr lang="en-GB" b="1" i="1" spc="300" dirty="0">
                <a:latin typeface="Calibri" panose="020F0502020204030204" pitchFamily="34" charset="0"/>
                <a:cs typeface="Calibri" panose="020F0502020204030204" pitchFamily="34" charset="0"/>
              </a:rPr>
              <a:t>The freedom to say what one feels and thinks</a:t>
            </a:r>
          </a:p>
          <a:p>
            <a:pPr marL="45720" indent="0" algn="ctr">
              <a:buNone/>
            </a:pP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Instead of what one should feel and think</a:t>
            </a:r>
          </a:p>
          <a:p>
            <a:pPr marL="45720" indent="0" algn="ctr">
              <a:buNone/>
            </a:pPr>
            <a:r>
              <a:rPr lang="en-GB" b="1" i="1" spc="300" dirty="0">
                <a:latin typeface="Calibri" panose="020F0502020204030204" pitchFamily="34" charset="0"/>
                <a:cs typeface="Calibri" panose="020F0502020204030204" pitchFamily="34" charset="0"/>
              </a:rPr>
              <a:t>The freedom to feel what one feels</a:t>
            </a:r>
          </a:p>
          <a:p>
            <a:pPr marL="45720" indent="0" algn="ctr">
              <a:buNone/>
            </a:pP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Instead of what one ought to feel</a:t>
            </a:r>
          </a:p>
          <a:p>
            <a:pPr marL="45720" indent="0" algn="ctr">
              <a:buNone/>
            </a:pPr>
            <a:r>
              <a:rPr lang="en-GB" b="1" i="1" spc="300" dirty="0">
                <a:latin typeface="Calibri" panose="020F0502020204030204" pitchFamily="34" charset="0"/>
                <a:cs typeface="Calibri" panose="020F0502020204030204" pitchFamily="34" charset="0"/>
              </a:rPr>
              <a:t>The freedom to ask for what one wants</a:t>
            </a:r>
          </a:p>
          <a:p>
            <a:pPr marL="45720" indent="0" algn="ctr">
              <a:buNone/>
            </a:pP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Instead of having to always wait for permission</a:t>
            </a:r>
          </a:p>
          <a:p>
            <a:pPr marL="45720" indent="0" algn="ctr">
              <a:buNone/>
            </a:pPr>
            <a:r>
              <a:rPr lang="en-GB" b="1" i="1" spc="300" dirty="0">
                <a:latin typeface="Calibri" panose="020F0502020204030204" pitchFamily="34" charset="0"/>
                <a:cs typeface="Calibri" panose="020F0502020204030204" pitchFamily="34" charset="0"/>
              </a:rPr>
              <a:t>The freedom to take risks, on one’s own behalf</a:t>
            </a:r>
          </a:p>
          <a:p>
            <a:pPr marL="45720" indent="0" algn="ctr">
              <a:buNone/>
            </a:pP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Instead of choosing to be only ‘secure’ and not rocking the boat</a:t>
            </a:r>
          </a:p>
          <a:p>
            <a:pPr marL="45720" indent="0">
              <a:buNone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1" y="762000"/>
            <a:ext cx="5408612" cy="149210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Significant Emotional Events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1" y="2445488"/>
            <a:ext cx="5408612" cy="281231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Birth/Death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Marriage/Divorce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Health/Illness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Promotion/Getting Fired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Exams/Tests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…etc..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6271FF-C03C-46B9-9C34-4A5B4AA2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9002">
            <a:off x="1397703" y="814459"/>
            <a:ext cx="3921810" cy="52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Life Force</a:t>
            </a:r>
          </a:p>
        </p:txBody>
      </p:sp>
      <p:graphicFrame>
        <p:nvGraphicFramePr>
          <p:cNvPr id="7" name="Content Placeholder 6" descr="Interconnected Rings diagram showing three groups in overlapping circle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9827101"/>
              </p:ext>
            </p:extLst>
          </p:nvPr>
        </p:nvGraphicFramePr>
        <p:xfrm>
          <a:off x="6278563" y="1573213"/>
          <a:ext cx="4572000" cy="414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Geared for Survival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Meaning Making Mammals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Rules Rule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Life Energy</a:t>
            </a: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BAB78-6AE1-4A7E-9213-246592ED2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07539">
            <a:off x="6002965" y="107516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757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83F2-9D3E-45BE-8EFB-2A078285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A65D4F-B323-41A6-94CB-99823DFE7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910" y="265176"/>
            <a:ext cx="10452177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80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C6D9-AB16-4DEE-B793-46A861AD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70" y="685800"/>
            <a:ext cx="3823516" cy="2057400"/>
          </a:xfrm>
        </p:spPr>
        <p:txBody>
          <a:bodyPr>
            <a:normAutofit/>
          </a:bodyPr>
          <a:lstStyle/>
          <a:p>
            <a:r>
              <a:rPr lang="en-GB" sz="4400" cap="small" dirty="0">
                <a:latin typeface="Calibri" panose="020F0502020204030204" pitchFamily="34" charset="0"/>
                <a:cs typeface="Calibri" panose="020F0502020204030204" pitchFamily="34" charset="0"/>
              </a:rPr>
              <a:t>Coping Stances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375AA-558A-4476-A65A-2F572155F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9869" y="3168502"/>
            <a:ext cx="3823516" cy="223815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BLAMER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PLACATER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SUPER REASONABLE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IRRELEVANT 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29C42F5-459E-4372-AADE-1C5F9AECD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847" y="684353"/>
            <a:ext cx="5489283" cy="49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CB2F-BB0D-411F-A9B5-0910793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69257">
            <a:off x="7809552" y="2044111"/>
            <a:ext cx="3377133" cy="343520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latin typeface="Calibri" panose="020F0502020204030204" pitchFamily="34" charset="0"/>
                <a:cs typeface="Calibri" panose="020F0502020204030204" pitchFamily="34" charset="0"/>
              </a:rPr>
              <a:t>Click on the image to book your place</a:t>
            </a:r>
            <a:br>
              <a:rPr lang="en-GB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GB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E78998CE-DD5A-42EA-81C1-632FBB108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8025">
            <a:off x="579329" y="457502"/>
            <a:ext cx="7470291" cy="52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600</TotalTime>
  <Words>164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Ocean 16x9</vt:lpstr>
      <vt:lpstr>The Intrapsychic Model  from Virginia Satir</vt:lpstr>
      <vt:lpstr>Five Freedoms</vt:lpstr>
      <vt:lpstr>Significant Emotional Events</vt:lpstr>
      <vt:lpstr>Life Force</vt:lpstr>
      <vt:lpstr>PowerPoint Presentation</vt:lpstr>
      <vt:lpstr>Coping Stances</vt:lpstr>
      <vt:lpstr>Click on the image to book your place Thank You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Intrapsychic Model  of Virginia Satir</dc:title>
  <dc:creator>Sharon</dc:creator>
  <cp:lastModifiedBy>Sharon</cp:lastModifiedBy>
  <cp:revision>13</cp:revision>
  <dcterms:created xsi:type="dcterms:W3CDTF">2018-04-27T11:55:17Z</dcterms:created>
  <dcterms:modified xsi:type="dcterms:W3CDTF">2018-05-23T12:20:00Z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